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EC5721-DF26-4B73-A6C2-3636D02C5ED9}">
  <a:tblStyle styleId="{B0EC5721-DF26-4B73-A6C2-3636D02C5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0f1ec95e7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0f1ec95e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0f1ec95e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0f1ec95e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0f1ec95e7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40f1ec95e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0f1ec95e7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40f1ec95e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19b04fdf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19b04fdf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419b04fdfc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0f1ec95e7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40f1ec95e7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0f1ec95e7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0f1ec95e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0f1ec95e7_0_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d7857fd7d_0_4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d7857fd7d_0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1d7857fd7d_0_47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1295cadc3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1295cadc3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41295cadc3_0_9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b80665a4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b80665a4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1b80665a40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adc1601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1b4adc1601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4adc1601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1b4adc1601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b4adc1601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1b4adc1601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1295cadc3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1295cadc3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41295cadc3_0_1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19b04fdfc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19b04fdfc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419b04fdfc_0_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14e10804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14e10804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414e10804f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b4adc160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b4adc1601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1331640" y="1125538"/>
            <a:ext cx="7344048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1259632" y="1752600"/>
            <a:ext cx="356001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259632" y="4406900"/>
            <a:ext cx="723508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20886" y="2708920"/>
            <a:ext cx="730708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187624" y="980728"/>
            <a:ext cx="7499176" cy="43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187624" y="1535113"/>
            <a:ext cx="3600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1187624" y="2276872"/>
            <a:ext cx="3600400" cy="377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4932040" y="1535113"/>
            <a:ext cx="37547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b="1" sz="1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4932040" y="2276872"/>
            <a:ext cx="3754760" cy="377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12342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221848" y="1752600"/>
            <a:ext cx="359780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259632" y="105273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chart"/>
          </p:nvPr>
        </p:nvSpPr>
        <p:spPr>
          <a:xfrm>
            <a:off x="1260029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abella" type="tbl">
  <p:cSld name="TAB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2596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 rot="5400000">
            <a:off x="5287790" y="2479502"/>
            <a:ext cx="4886672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 rot="5400000">
            <a:off x="1503560" y="736799"/>
            <a:ext cx="4886672" cy="5374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 rot="5400000">
            <a:off x="2909887" y="1016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1792288" y="980727"/>
            <a:ext cx="5486400" cy="3746847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792288" y="5367338"/>
            <a:ext cx="5486400" cy="653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259632" y="1124744"/>
            <a:ext cx="2216225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635896" y="1124744"/>
            <a:ext cx="5050903" cy="48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1259632" y="2361251"/>
            <a:ext cx="2205881" cy="3644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950" y="115887"/>
            <a:ext cx="2555875" cy="8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7.jp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2102.04432" TargetMode="External"/><Relationship Id="rId10" Type="http://schemas.openxmlformats.org/officeDocument/2006/relationships/hyperlink" Target="https://arxiv.org/abs/1707.05584" TargetMode="External"/><Relationship Id="rId13" Type="http://schemas.openxmlformats.org/officeDocument/2006/relationships/hyperlink" Target="https://arxiv.org/abs/2304.11105" TargetMode="External"/><Relationship Id="rId12" Type="http://schemas.openxmlformats.org/officeDocument/2006/relationships/hyperlink" Target="https://arxiv.org/abs/2102.0443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s.tau.ac.il/~dcor/online_papers/papers/colorization05.pdf" TargetMode="External"/><Relationship Id="rId4" Type="http://schemas.openxmlformats.org/officeDocument/2006/relationships/hyperlink" Target="https://www.cs.tau.ac.il/~dcor/online_papers/papers/colorization05.pdf" TargetMode="External"/><Relationship Id="rId9" Type="http://schemas.openxmlformats.org/officeDocument/2006/relationships/hyperlink" Target="https://arxiv.org/abs/1707.05584" TargetMode="External"/><Relationship Id="rId14" Type="http://schemas.openxmlformats.org/officeDocument/2006/relationships/hyperlink" Target="https://arxiv.org/abs/2304.11105" TargetMode="External"/><Relationship Id="rId5" Type="http://schemas.openxmlformats.org/officeDocument/2006/relationships/hyperlink" Target="https://doi.org/10.1007/978-3-319-46487-9_40" TargetMode="External"/><Relationship Id="rId6" Type="http://schemas.openxmlformats.org/officeDocument/2006/relationships/hyperlink" Target="https://doi.org/10.1145/2897824.2925974" TargetMode="External"/><Relationship Id="rId7" Type="http://schemas.openxmlformats.org/officeDocument/2006/relationships/hyperlink" Target="https://arxiv.org/abs/1803.05400" TargetMode="External"/><Relationship Id="rId8" Type="http://schemas.openxmlformats.org/officeDocument/2006/relationships/hyperlink" Target="https://arxiv.org/abs/1803.0540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descr="Fondino" id="83" name="Google Shape;8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+marchio" id="84" name="Google Shape;8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scia" id="85" name="Google Shape;8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86" name="Google Shape;86;p16"/>
          <p:cNvSpPr txBox="1"/>
          <p:nvPr>
            <p:ph type="ctrTitle"/>
          </p:nvPr>
        </p:nvSpPr>
        <p:spPr>
          <a:xfrm>
            <a:off x="2089150" y="188912"/>
            <a:ext cx="6369050" cy="1979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Convolutional Autoencoder with gamma correction module (GAE)  for automatic image colorization</a:t>
            </a:r>
            <a:endParaRPr sz="2500"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628900" y="4887912"/>
            <a:ext cx="6400800" cy="185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en-US" u="sng">
                <a:solidFill>
                  <a:schemeClr val="lt1"/>
                </a:solidFill>
              </a:rPr>
              <a:t>course</a:t>
            </a:r>
            <a:r>
              <a:rPr lang="en-US" u="sng">
                <a:solidFill>
                  <a:schemeClr val="lt1"/>
                </a:solidFill>
              </a:rPr>
              <a:t>:</a:t>
            </a:r>
            <a:r>
              <a:rPr lang="en-US"/>
              <a:t> Computer Vision 2023/24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en-US" u="sng">
                <a:solidFill>
                  <a:schemeClr val="lt1"/>
                </a:solidFill>
              </a:rPr>
              <a:t>student: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/>
              <a:t>Angelo Gianfelice 1851260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en-US">
                <a:solidFill>
                  <a:srgbClr val="006778"/>
                </a:solidFill>
              </a:rPr>
              <a:t>PROJECT PRESENTATION</a:t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233500" y="8971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Dataset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943425" y="1402012"/>
            <a:ext cx="7416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2100"/>
              <a:buChar char="❖"/>
            </a:pPr>
            <a:r>
              <a:rPr lang="en-US" sz="2100"/>
              <a:t>small subset of the </a:t>
            </a:r>
            <a:r>
              <a:rPr b="1" lang="en-US" sz="2100"/>
              <a:t>Places dataset, </a:t>
            </a:r>
            <a:r>
              <a:rPr lang="en-US" sz="2100"/>
              <a:t>which contains 10 million images from </a:t>
            </a:r>
            <a:r>
              <a:rPr lang="en-US" sz="2100"/>
              <a:t>diverse environments, from natural landscapes to urban settings.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2100"/>
              <a:buChar char="●"/>
            </a:pPr>
            <a:r>
              <a:rPr b="1" lang="en-US" sz="2100"/>
              <a:t>30K</a:t>
            </a:r>
            <a:r>
              <a:rPr lang="en-US" sz="2100"/>
              <a:t> image dataset divided in a </a:t>
            </a:r>
            <a:r>
              <a:rPr b="1" lang="en-US" sz="2100"/>
              <a:t>70-15-15</a:t>
            </a:r>
            <a:r>
              <a:rPr lang="en-US" sz="2100"/>
              <a:t> split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100"/>
              <a:buChar char="●"/>
            </a:pPr>
            <a:r>
              <a:rPr lang="en-US" sz="2100"/>
              <a:t>resized images to </a:t>
            </a:r>
            <a:r>
              <a:rPr b="1" lang="en-US" sz="2100"/>
              <a:t>224x224</a:t>
            </a:r>
            <a:endParaRPr b="1"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100"/>
              <a:buChar char="●"/>
            </a:pPr>
            <a:r>
              <a:rPr b="1" lang="en-US" sz="2100"/>
              <a:t>data augmentation: </a:t>
            </a:r>
            <a:r>
              <a:rPr lang="en-US" sz="2100"/>
              <a:t>random rotation, flipping and cropping</a:t>
            </a:r>
            <a:endParaRPr sz="2100"/>
          </a:p>
        </p:txBody>
      </p:sp>
      <p:pic>
        <p:nvPicPr>
          <p:cNvPr id="193" name="Google Shape;193;p25" title="plac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38" y="2492075"/>
            <a:ext cx="5478925" cy="23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233487" y="10525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Evaluation Metrics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912325" y="1680300"/>
            <a:ext cx="50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2300"/>
              <a:buChar char="➢"/>
            </a:pPr>
            <a:r>
              <a:rPr b="1" lang="en-US" sz="2300"/>
              <a:t>pixel-wise</a:t>
            </a:r>
            <a:r>
              <a:rPr lang="en-US" sz="2300"/>
              <a:t> metrics: 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300" u="sng"/>
              <a:t>MSE</a:t>
            </a:r>
            <a:r>
              <a:rPr lang="en-US" sz="2300"/>
              <a:t>: average squared difference between corresponding pixels.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300" u="sng"/>
              <a:t>PSNR</a:t>
            </a:r>
            <a:r>
              <a:rPr lang="en-US" sz="2300"/>
              <a:t> (Peak Signal-to-Noise Ratio): Measures image quality in decibels (dB)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2300"/>
              <a:buChar char="➢"/>
            </a:pPr>
            <a:r>
              <a:rPr b="1" lang="en-US" sz="2300"/>
              <a:t>perceptual</a:t>
            </a:r>
            <a:r>
              <a:rPr lang="en-US" sz="2300"/>
              <a:t> metrics: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300" u="sng"/>
              <a:t>SSIM</a:t>
            </a:r>
            <a:r>
              <a:rPr lang="en-US" sz="2300"/>
              <a:t>: measures luminance, contrast, and structure similarity.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300" u="sng"/>
              <a:t>ΔE(76)</a:t>
            </a:r>
            <a:r>
              <a:rPr lang="en-US" sz="2300"/>
              <a:t>: m</a:t>
            </a:r>
            <a:r>
              <a:rPr lang="en-US" sz="2300"/>
              <a:t>easures perceptual color difference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300"/>
              <a:t>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300"/>
              <a:t>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26" title="m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051" y="2043577"/>
            <a:ext cx="2268525" cy="5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 title="psn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50" y="3023950"/>
            <a:ext cx="2592125" cy="7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 title="SSI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351" y="4455532"/>
            <a:ext cx="3267125" cy="72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 title="delta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825" y="5333975"/>
            <a:ext cx="3635650" cy="4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1233487" y="10525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Results: Baseline Comparison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</p:txBody>
      </p:sp>
      <p:graphicFrame>
        <p:nvGraphicFramePr>
          <p:cNvPr id="211" name="Google Shape;211;p27"/>
          <p:cNvGraphicFramePr/>
          <p:nvPr/>
        </p:nvGraphicFramePr>
        <p:xfrm>
          <a:off x="822100" y="304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{B0EC5721-DF26-4B73-A6C2-3636D02C5ED9}</a:tableStyleId>
              </a:tblPr>
              <a:tblGrid>
                <a:gridCol w="1483375"/>
                <a:gridCol w="1483375"/>
                <a:gridCol w="1483375"/>
                <a:gridCol w="1483375"/>
                <a:gridCol w="1483375"/>
              </a:tblGrid>
              <a:tr h="35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MSE </a:t>
                      </a:r>
                      <a:r>
                        <a:rPr lang="en-US" sz="16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r>
                        <a:rPr lang="en-US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PSNR</a:t>
                      </a:r>
                      <a:r>
                        <a:rPr b="1" lang="en-US"/>
                        <a:t> </a:t>
                      </a:r>
                      <a:r>
                        <a:rPr lang="en-US" sz="16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↑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SSIM</a:t>
                      </a:r>
                      <a:r>
                        <a:rPr b="1" lang="en-US"/>
                        <a:t> </a:t>
                      </a:r>
                      <a:r>
                        <a:rPr lang="en-US" sz="16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↑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ΔE</a:t>
                      </a:r>
                      <a:r>
                        <a:rPr b="1" lang="en-US"/>
                        <a:t> </a:t>
                      </a:r>
                      <a:r>
                        <a:rPr lang="en-US" sz="16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↓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baseline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23.7471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0.9189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13.9822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0.0057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24.5263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0.9408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12.9247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2" name="Google Shape;212;p27"/>
          <p:cNvSpPr txBox="1"/>
          <p:nvPr/>
        </p:nvSpPr>
        <p:spPr>
          <a:xfrm>
            <a:off x="822100" y="1785300"/>
            <a:ext cx="74169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Font typeface="Calibri"/>
              <a:buChar char="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model tested on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test set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(4500 images) and compared with baseline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822100" y="4578900"/>
            <a:ext cx="7475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Font typeface="Calibri"/>
              <a:buChar char="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proposed architecture outperforms the baseline in every metric by a substantial margin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1223112" y="75896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2800"/>
              <a:t>Results: Colorized Images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28" title="gr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75" y="1222400"/>
            <a:ext cx="995125" cy="48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 title="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100" y="1222400"/>
            <a:ext cx="995125" cy="48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 title="ga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225" y="1232763"/>
            <a:ext cx="949594" cy="48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 title="g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825" y="1222425"/>
            <a:ext cx="949600" cy="48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 title="gray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6100" y="1273851"/>
            <a:ext cx="949600" cy="47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 title="ba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5700" y="1263500"/>
            <a:ext cx="949600" cy="4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 title="gae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5300" y="1260625"/>
            <a:ext cx="949600" cy="477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 title="gt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4900" y="1255837"/>
            <a:ext cx="949600" cy="480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911082" y="969861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Results: Different </a:t>
            </a:r>
            <a:r>
              <a:rPr lang="en-US" sz="3500"/>
              <a:t>Experiments</a:t>
            </a:r>
            <a:endParaRPr sz="3500"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1035398" y="1557625"/>
            <a:ext cx="35979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100"/>
              <a:buChar char="❏"/>
            </a:pPr>
            <a:r>
              <a:rPr lang="en-US" sz="1700"/>
              <a:t>model trained on more than 4000 </a:t>
            </a:r>
            <a:r>
              <a:rPr b="1" lang="en-US" sz="1700"/>
              <a:t>nature/landscapes</a:t>
            </a:r>
            <a:r>
              <a:rPr lang="en-US" sz="1700"/>
              <a:t> images</a:t>
            </a:r>
            <a:endParaRPr sz="1700"/>
          </a:p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4530025" y="1557625"/>
            <a:ext cx="37035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200"/>
              <a:buChar char="❏"/>
            </a:pPr>
            <a:r>
              <a:rPr lang="en-US" sz="1800"/>
              <a:t>model trained on a 5k subset of the </a:t>
            </a:r>
            <a:r>
              <a:rPr b="1" lang="en-US" sz="1800"/>
              <a:t>CelebA</a:t>
            </a:r>
            <a:r>
              <a:rPr lang="en-US" sz="1800"/>
              <a:t> dataset</a:t>
            </a:r>
            <a:endParaRPr sz="1800"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29" title="land.png"/>
          <p:cNvPicPr preferRelativeResize="0"/>
          <p:nvPr/>
        </p:nvPicPr>
        <p:blipFill rotWithShape="1">
          <a:blip r:embed="rId3">
            <a:alphaModFix/>
          </a:blip>
          <a:srcRect b="10300" l="12236" r="9473" t="8013"/>
          <a:stretch/>
        </p:blipFill>
        <p:spPr>
          <a:xfrm>
            <a:off x="1208725" y="2257925"/>
            <a:ext cx="3505155" cy="36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title="faces.png"/>
          <p:cNvPicPr preferRelativeResize="0"/>
          <p:nvPr/>
        </p:nvPicPr>
        <p:blipFill rotWithShape="1">
          <a:blip r:embed="rId4">
            <a:alphaModFix/>
          </a:blip>
          <a:srcRect b="41742" l="11968" r="9029" t="9367"/>
          <a:stretch/>
        </p:blipFill>
        <p:spPr>
          <a:xfrm>
            <a:off x="4821625" y="2257925"/>
            <a:ext cx="3548875" cy="36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233487" y="10525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Historical</a:t>
            </a:r>
            <a:r>
              <a:rPr lang="en-US" sz="3500"/>
              <a:t> photograph colorization</a:t>
            </a:r>
            <a:endParaRPr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912325" y="1680312"/>
            <a:ext cx="7416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1800"/>
              <a:buChar char="❏"/>
            </a:pPr>
            <a:r>
              <a:rPr lang="en-US"/>
              <a:t>since there exists no ground truth, the results are very hard to judge, but promising</a:t>
            </a:r>
            <a:endParaRPr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0" title="ali.png"/>
          <p:cNvPicPr preferRelativeResize="0"/>
          <p:nvPr/>
        </p:nvPicPr>
        <p:blipFill rotWithShape="1">
          <a:blip r:embed="rId3">
            <a:alphaModFix/>
          </a:blip>
          <a:srcRect b="21272" l="11821" r="9630" t="18209"/>
          <a:stretch/>
        </p:blipFill>
        <p:spPr>
          <a:xfrm>
            <a:off x="1233475" y="1680300"/>
            <a:ext cx="2133374" cy="12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 title="egypt.png"/>
          <p:cNvPicPr preferRelativeResize="0"/>
          <p:nvPr/>
        </p:nvPicPr>
        <p:blipFill rotWithShape="1">
          <a:blip r:embed="rId4">
            <a:alphaModFix/>
          </a:blip>
          <a:srcRect b="22499" l="12110" r="9911" t="23413"/>
          <a:stretch/>
        </p:blipFill>
        <p:spPr>
          <a:xfrm>
            <a:off x="1233488" y="2884662"/>
            <a:ext cx="2133374" cy="11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 title="london.png"/>
          <p:cNvPicPr preferRelativeResize="0"/>
          <p:nvPr/>
        </p:nvPicPr>
        <p:blipFill rotWithShape="1">
          <a:blip r:embed="rId5">
            <a:alphaModFix/>
          </a:blip>
          <a:srcRect b="22119" l="11842" r="9522" t="25215"/>
          <a:stretch/>
        </p:blipFill>
        <p:spPr>
          <a:xfrm>
            <a:off x="1238000" y="3994500"/>
            <a:ext cx="2124350" cy="1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 title="oldest.png"/>
          <p:cNvPicPr preferRelativeResize="0"/>
          <p:nvPr/>
        </p:nvPicPr>
        <p:blipFill rotWithShape="1">
          <a:blip r:embed="rId6">
            <a:alphaModFix/>
          </a:blip>
          <a:srcRect b="23265" l="12216" r="9272" t="20087"/>
          <a:stretch/>
        </p:blipFill>
        <p:spPr>
          <a:xfrm>
            <a:off x="3364600" y="1731750"/>
            <a:ext cx="2124350" cy="1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 title="palace.png"/>
          <p:cNvPicPr preferRelativeResize="0"/>
          <p:nvPr/>
        </p:nvPicPr>
        <p:blipFill rotWithShape="1">
          <a:blip r:embed="rId7">
            <a:alphaModFix/>
          </a:blip>
          <a:srcRect b="22051" l="11784" r="9704" t="25369"/>
          <a:stretch/>
        </p:blipFill>
        <p:spPr>
          <a:xfrm>
            <a:off x="3375475" y="2924413"/>
            <a:ext cx="2124350" cy="1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 title="workers.png"/>
          <p:cNvPicPr preferRelativeResize="0"/>
          <p:nvPr/>
        </p:nvPicPr>
        <p:blipFill rotWithShape="1">
          <a:blip r:embed="rId8">
            <a:alphaModFix/>
          </a:blip>
          <a:srcRect b="22842" l="12083" r="9454" t="24608"/>
          <a:stretch/>
        </p:blipFill>
        <p:spPr>
          <a:xfrm>
            <a:off x="3364600" y="3994500"/>
            <a:ext cx="2124350" cy="1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 title="flag.png"/>
          <p:cNvPicPr preferRelativeResize="0"/>
          <p:nvPr/>
        </p:nvPicPr>
        <p:blipFill rotWithShape="1">
          <a:blip r:embed="rId9">
            <a:alphaModFix/>
          </a:blip>
          <a:srcRect b="22871" l="7020" r="49019" t="18843"/>
          <a:stretch/>
        </p:blipFill>
        <p:spPr>
          <a:xfrm>
            <a:off x="5499825" y="1705025"/>
            <a:ext cx="2133374" cy="1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 title="Figure_1.png"/>
          <p:cNvPicPr preferRelativeResize="0"/>
          <p:nvPr/>
        </p:nvPicPr>
        <p:blipFill rotWithShape="1">
          <a:blip r:embed="rId10">
            <a:alphaModFix/>
          </a:blip>
          <a:srcRect b="22004" l="11828" r="9313" t="25402"/>
          <a:stretch/>
        </p:blipFill>
        <p:spPr>
          <a:xfrm>
            <a:off x="5508450" y="2930974"/>
            <a:ext cx="2133374" cy="1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 title="beatles.png"/>
          <p:cNvPicPr preferRelativeResize="0"/>
          <p:nvPr/>
        </p:nvPicPr>
        <p:blipFill rotWithShape="1">
          <a:blip r:embed="rId11">
            <a:alphaModFix/>
          </a:blip>
          <a:srcRect b="23035" l="12217" r="9614" t="25637"/>
          <a:stretch/>
        </p:blipFill>
        <p:spPr>
          <a:xfrm>
            <a:off x="5491200" y="4001470"/>
            <a:ext cx="2124350" cy="104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1234232" y="1052736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Conclusions and future works</a:t>
            </a:r>
            <a:endParaRPr sz="3500"/>
          </a:p>
        </p:txBody>
      </p:sp>
      <p:sp>
        <p:nvSpPr>
          <p:cNvPr id="262" name="Google Shape;262;p31"/>
          <p:cNvSpPr txBox="1"/>
          <p:nvPr>
            <p:ph idx="2" type="body"/>
          </p:nvPr>
        </p:nvSpPr>
        <p:spPr>
          <a:xfrm>
            <a:off x="1234225" y="1762950"/>
            <a:ext cx="74157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Even though</a:t>
            </a:r>
            <a:r>
              <a:rPr lang="en-US"/>
              <a:t> results cannot be comparable to the state of the art, my model is </a:t>
            </a:r>
            <a:r>
              <a:rPr lang="en-US"/>
              <a:t>successfully</a:t>
            </a:r>
            <a:r>
              <a:rPr lang="en-US"/>
              <a:t> able to colorize images in a </a:t>
            </a:r>
            <a:r>
              <a:rPr b="1" lang="en-US"/>
              <a:t>natural</a:t>
            </a:r>
            <a:r>
              <a:rPr lang="en-US"/>
              <a:t> and </a:t>
            </a:r>
            <a:r>
              <a:rPr b="1" lang="en-US"/>
              <a:t>vibrant</a:t>
            </a:r>
            <a:r>
              <a:rPr lang="en-US"/>
              <a:t> way, while being relatively </a:t>
            </a:r>
            <a:r>
              <a:rPr b="1" lang="en-US"/>
              <a:t>lightweight</a:t>
            </a:r>
            <a:r>
              <a:rPr lang="en-US"/>
              <a:t>. Future improvement might include:</a:t>
            </a:r>
            <a:r>
              <a:rPr b="1" lang="en-US"/>
              <a:t> 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b="1" lang="en-US"/>
              <a:t>Increasing</a:t>
            </a:r>
            <a:r>
              <a:rPr lang="en-US"/>
              <a:t> number of images in </a:t>
            </a:r>
            <a:r>
              <a:rPr b="1" lang="en-US"/>
              <a:t>training data </a:t>
            </a:r>
            <a:r>
              <a:rPr lang="en-US"/>
              <a:t>for better generalization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lang="en-US"/>
              <a:t>Use </a:t>
            </a:r>
            <a:r>
              <a:rPr b="1" lang="en-US"/>
              <a:t>perceptual loss</a:t>
            </a:r>
            <a:r>
              <a:rPr lang="en-US"/>
              <a:t> for more realistic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b="1" lang="en-US"/>
              <a:t>Finetune</a:t>
            </a:r>
            <a:r>
              <a:rPr lang="en-US"/>
              <a:t> model on </a:t>
            </a:r>
            <a:r>
              <a:rPr b="1" lang="en-US"/>
              <a:t>different datasets</a:t>
            </a:r>
            <a:r>
              <a:rPr lang="en-US"/>
              <a:t> for different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lang="en-US"/>
              <a:t>Extend model in order to colorize </a:t>
            </a:r>
            <a:r>
              <a:rPr b="1" lang="en-US"/>
              <a:t>videos</a:t>
            </a:r>
            <a:endParaRPr b="1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1141082" y="2924111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THANKS FOR THE ATTENTION!!</a:t>
            </a:r>
            <a:endParaRPr sz="3200"/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1078857" y="1080136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References</a:t>
            </a:r>
            <a:endParaRPr sz="3500"/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973850" y="1885425"/>
            <a:ext cx="7520700" cy="3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>
                <a:highlight>
                  <a:srgbClr val="FFFFFF"/>
                </a:highlight>
              </a:rPr>
              <a:t>Places: A 10 million Image Database for Scene Recognition </a:t>
            </a:r>
            <a:r>
              <a:rPr lang="en-US" sz="1200">
                <a:highlight>
                  <a:srgbClr val="FFFFFF"/>
                </a:highlight>
              </a:rPr>
              <a:t>B. Zhou, A. Lapedriza, A. Khosla, A. Oliva, and A. Torralba. </a:t>
            </a:r>
            <a:r>
              <a:rPr i="1" lang="en-US" sz="1200">
                <a:highlight>
                  <a:srgbClr val="FFFFFF"/>
                </a:highlight>
              </a:rPr>
              <a:t>IEEE Transactions on Pattern Analysis and Machine Intelligence, 2017</a:t>
            </a:r>
            <a:endParaRPr i="1" sz="12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lang="en-US" sz="1200">
                <a:highlight>
                  <a:srgbClr val="FFFFFF"/>
                </a:highlight>
              </a:rPr>
              <a:t>Levin A., Lischinski D., Weiss Y. (2004). Colorization using optimization. In </a:t>
            </a:r>
            <a:r>
              <a:rPr i="1" lang="en-US" sz="1200">
                <a:highlight>
                  <a:srgbClr val="FFFFFF"/>
                </a:highlight>
              </a:rPr>
              <a:t>ACM SIGGRAPH 2004 Papers</a:t>
            </a:r>
            <a:r>
              <a:rPr lang="en-US" sz="1200">
                <a:highlight>
                  <a:srgbClr val="FFFFFF"/>
                </a:highlight>
              </a:rPr>
              <a:t> (pp. 689–694).</a:t>
            </a:r>
            <a:endParaRPr sz="12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500"/>
              <a:buChar char="❖"/>
            </a:pPr>
            <a:r>
              <a:rPr i="1" lang="en-US" sz="1200"/>
              <a:t>Irony, R., Cohen-Or, D., &amp; Lischinski, D. (2005). Colorization by example. Proceedings of the 16th Eurographics Conference on Rendering Techniques, 201–210.</a:t>
            </a:r>
            <a:r>
              <a:rPr i="1" lang="en-US" sz="1200">
                <a:uFill>
                  <a:noFill/>
                </a:uFill>
                <a:hlinkClick r:id="rId3"/>
              </a:rPr>
              <a:t> </a:t>
            </a:r>
            <a:r>
              <a:rPr i="1" lang="en-US" sz="1200" u="sng">
                <a:solidFill>
                  <a:schemeClr val="hlink"/>
                </a:solidFill>
                <a:hlinkClick r:id="rId4"/>
              </a:rPr>
              <a:t>https://www.cs.tau.ac.il/~dcor/online_papers/papers/colorization05.pdf</a:t>
            </a:r>
            <a:endParaRPr i="1" sz="13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Zhang, R., Isola, P., &amp; Efros, A. A. (2016). Colorful image colorization. European Conference on Computer Vision (ECCV), 649–666. </a:t>
            </a:r>
            <a:r>
              <a:rPr i="1" lang="en-US" sz="1200" u="sng">
                <a:solidFill>
                  <a:schemeClr val="hlink"/>
                </a:solidFill>
                <a:hlinkClick r:id="rId5"/>
              </a:rPr>
              <a:t>https://doi.org/10.1007/978-3-319-46487-9_40</a:t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Iizuka, S., Simo-Serra, E., &amp; Ishikawa, H. (2016). Let there be color! Joint end-to-end learning of global and local image priors for automatic image colorization with simultaneous classification. ACM Transactions on Graphics (TOG), 35(4), 1–11. </a:t>
            </a:r>
            <a:r>
              <a:rPr i="1" lang="en-US" sz="1200" u="sng">
                <a:solidFill>
                  <a:schemeClr val="hlink"/>
                </a:solidFill>
                <a:hlinkClick r:id="rId6"/>
              </a:rPr>
              <a:t>https://doi.org/10.1145/2897824.2925974</a:t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Nazeri, K., Ng, E., &amp; Ebrahimi, M. (2018). Image colorization using generative adversarial networks. arXiv preprint arXiv:1803.05400.</a:t>
            </a:r>
            <a:r>
              <a:rPr i="1" lang="en-US" sz="1200">
                <a:uFill>
                  <a:noFill/>
                </a:uFill>
                <a:hlinkClick r:id="rId7"/>
              </a:rPr>
              <a:t> </a:t>
            </a:r>
            <a:r>
              <a:rPr i="1" lang="en-US" sz="1200" u="sng">
                <a:solidFill>
                  <a:schemeClr val="hlink"/>
                </a:solidFill>
                <a:hlinkClick r:id="rId8"/>
              </a:rPr>
              <a:t>https://arxiv.org/abs/1803.05400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Cao, Y., Zhang, Z., Dong, J., &amp; Liu, T. (2017). User-guided deep neural network for interactive image colorization. arXiv preprint arXiv:1707.05584.</a:t>
            </a:r>
            <a:r>
              <a:rPr i="1" lang="en-US" sz="1200">
                <a:uFill>
                  <a:noFill/>
                </a:uFill>
                <a:hlinkClick r:id="rId9"/>
              </a:rPr>
              <a:t> </a:t>
            </a:r>
            <a:r>
              <a:rPr i="1" lang="en-US" sz="1200" u="sng">
                <a:solidFill>
                  <a:schemeClr val="hlink"/>
                </a:solidFill>
                <a:hlinkClick r:id="rId10"/>
              </a:rPr>
              <a:t>https://arxiv.org/abs/1707.05584</a:t>
            </a:r>
            <a:endParaRPr i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Kumar, M., Weissenborn, D., &amp; Kalchbrenner, N. (2021). Colorization transformer. International Conference on Learning Representations (ICLR).</a:t>
            </a:r>
            <a:r>
              <a:rPr i="1" lang="en-US" sz="1200">
                <a:uFill>
                  <a:noFill/>
                </a:uFill>
                <a:hlinkClick r:id="rId11"/>
              </a:rPr>
              <a:t> </a:t>
            </a:r>
            <a:r>
              <a:rPr i="1" lang="en-US" sz="1200" u="sng">
                <a:solidFill>
                  <a:schemeClr val="hlink"/>
                </a:solidFill>
                <a:hlinkClick r:id="rId12"/>
              </a:rPr>
              <a:t>https://arxiv.org/abs/2102.04432</a:t>
            </a:r>
            <a:endParaRPr i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400"/>
              <a:buChar char="❖"/>
            </a:pPr>
            <a:r>
              <a:rPr i="1" lang="en-US" sz="1200"/>
              <a:t>Liu, H., Xing, J., Xie, M., Li, C., &amp; Wong, T.-T. (2023). Improved diffusion-based image colorization via piggybacked models. arXiv preprint arXiv:2304.11105.</a:t>
            </a:r>
            <a:r>
              <a:rPr i="1" lang="en-US" sz="1200">
                <a:uFill>
                  <a:noFill/>
                </a:uFill>
                <a:hlinkClick r:id="rId13"/>
              </a:rPr>
              <a:t> </a:t>
            </a:r>
            <a:r>
              <a:rPr i="1" lang="en-US" sz="1200" u="sng">
                <a:solidFill>
                  <a:schemeClr val="hlink"/>
                </a:solidFill>
                <a:hlinkClick r:id="rId14"/>
              </a:rPr>
              <a:t>https://arxiv.org/abs/2304.11105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922000" y="1056675"/>
            <a:ext cx="7966500" cy="108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Outline</a:t>
            </a:r>
            <a:r>
              <a:rPr lang="en-US" sz="3400"/>
              <a:t>: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695250" y="1833625"/>
            <a:ext cx="7753500" cy="353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Introduction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Related Works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Proposed methods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Datasets and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Implementation details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Experimental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●"/>
            </a:pPr>
            <a:r>
              <a:rPr lang="en-US"/>
              <a:t>Conclusion and Future Works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233487" y="88676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Deep Learning Image Colorization</a:t>
            </a:r>
            <a:endParaRPr sz="35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184950" y="3281887"/>
            <a:ext cx="7416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Char char="➢"/>
            </a:pPr>
            <a:r>
              <a:rPr b="1" lang="en-US"/>
              <a:t>Improving many computer vision tasks</a:t>
            </a:r>
            <a:r>
              <a:rPr lang="en-US"/>
              <a:t> </a:t>
            </a:r>
            <a:r>
              <a:rPr b="1" lang="en-US"/>
              <a:t>by augmenting feature extraction, contrast, and interpretability.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/>
              <a:t>Historical and </a:t>
            </a:r>
            <a:r>
              <a:rPr b="1" lang="en-US"/>
              <a:t>cultural</a:t>
            </a:r>
            <a:r>
              <a:rPr b="1" lang="en-US"/>
              <a:t> restoration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/>
              <a:t>Enhancing medical imaging</a:t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/>
              <a:t>Object Detection &amp; Scene Understanding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(and much more …)</a:t>
            </a:r>
            <a:endParaRPr/>
          </a:p>
        </p:txBody>
      </p:sp>
      <p:pic>
        <p:nvPicPr>
          <p:cNvPr id="103" name="Google Shape;103;p18" title="sanna-dullaway-07-spl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475" y="1572425"/>
            <a:ext cx="1861100" cy="17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title="sanna-dullaway-07-split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275" y="1572425"/>
            <a:ext cx="1861103" cy="17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232175" y="2268725"/>
            <a:ext cx="631800" cy="360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 cap="flat" cmpd="sng" w="9525">
            <a:solidFill>
              <a:srgbClr val="822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927575" y="1972475"/>
            <a:ext cx="1346700" cy="9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337875" y="2317525"/>
            <a:ext cx="631800" cy="360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 cap="flat" cmpd="sng" w="9525">
            <a:solidFill>
              <a:srgbClr val="822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187450" y="1139550"/>
            <a:ext cx="7499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en-US" sz="3500">
                <a:solidFill>
                  <a:schemeClr val="dk1"/>
                </a:solidFill>
              </a:rPr>
              <a:t>Related Works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187450" y="1541400"/>
            <a:ext cx="69447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6778"/>
              </a:buClr>
              <a:buSzPts val="2000"/>
              <a:buFont typeface="Arial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Early Approaches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Levin et al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. (2004): Scribble-based optimization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Irony et al</a:t>
            </a:r>
            <a:r>
              <a:rPr b="0" i="1" lang="en-US"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 (2005): Image retrieval for color transfer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Font typeface="Arial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CNN-Based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Zhang et al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. (2016): End-to-end CNN with classification loss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Iizuka et al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. (2016): Global-local context model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Font typeface="Arial"/>
              <a:buChar char="❖"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GAN-Based Colorization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Nazeri et al.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 (2018): Adversarial learning for vibrant colors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Cao et al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. (2017): User-guided GAN for interactive colorization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Font typeface="Arial"/>
              <a:buChar char="❖"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Transformer &amp; Diffusion Models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Kumar et al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. (2021): Colorization Transformer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1" lang="en-US" u="sng">
                <a:latin typeface="Arial"/>
                <a:ea typeface="Arial"/>
                <a:cs typeface="Arial"/>
                <a:sym typeface="Arial"/>
              </a:rPr>
              <a:t>Liu et al.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 (2023): Diffusion models for semantic colorization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233487" y="10525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Proposed Architecture (GAE)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997500" y="2001487"/>
            <a:ext cx="7416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01400" y="3118225"/>
            <a:ext cx="859800" cy="393600"/>
          </a:xfrm>
          <a:prstGeom prst="chevron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20620" l="7062" r="1697" t="10413"/>
          <a:stretch/>
        </p:blipFill>
        <p:spPr>
          <a:xfrm>
            <a:off x="6585750" y="4793050"/>
            <a:ext cx="2558250" cy="12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997500" y="2223850"/>
            <a:ext cx="7256700" cy="2569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GAE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3174663" y="2807525"/>
            <a:ext cx="1336500" cy="921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822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Autoencoder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846088" y="2879975"/>
            <a:ext cx="932400" cy="77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822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Gamma correction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1441275" y="2879975"/>
            <a:ext cx="932400" cy="777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RGB to LAB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917450" y="2879975"/>
            <a:ext cx="932400" cy="777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LAB to RGB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20"/>
          <p:cNvCxnSpPr>
            <a:stCxn id="127" idx="3"/>
            <a:endCxn id="125" idx="1"/>
          </p:cNvCxnSpPr>
          <p:nvPr/>
        </p:nvCxnSpPr>
        <p:spPr>
          <a:xfrm>
            <a:off x="2373675" y="3268475"/>
            <a:ext cx="80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stCxn id="126" idx="3"/>
            <a:endCxn id="128" idx="1"/>
          </p:cNvCxnSpPr>
          <p:nvPr/>
        </p:nvCxnSpPr>
        <p:spPr>
          <a:xfrm>
            <a:off x="5778488" y="3268475"/>
            <a:ext cx="113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stCxn id="125" idx="3"/>
            <a:endCxn id="126" idx="1"/>
          </p:cNvCxnSpPr>
          <p:nvPr/>
        </p:nvCxnSpPr>
        <p:spPr>
          <a:xfrm>
            <a:off x="4511163" y="3268475"/>
            <a:ext cx="3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2816100" y="4154175"/>
            <a:ext cx="3511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 rot="10800000">
            <a:off x="6316050" y="3268475"/>
            <a:ext cx="10500" cy="8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 flipH="1" rot="10800000">
            <a:off x="2826125" y="3268475"/>
            <a:ext cx="10500" cy="87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/>
        </p:nvSpPr>
        <p:spPr>
          <a:xfrm>
            <a:off x="2404900" y="2968075"/>
            <a:ext cx="390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290500" y="3118225"/>
            <a:ext cx="859800" cy="393600"/>
          </a:xfrm>
          <a:prstGeom prst="chevron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726688" y="2978425"/>
            <a:ext cx="52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ab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520525" y="2978425"/>
            <a:ext cx="528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lab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5100" y="2331050"/>
            <a:ext cx="932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input grayscale image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290500" y="2331050"/>
            <a:ext cx="932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output colorized image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234232" y="1052736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LAB Color Space</a:t>
            </a:r>
            <a:endParaRPr sz="35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52650" y="1752600"/>
            <a:ext cx="4247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2500"/>
              <a:buChar char="●"/>
            </a:pPr>
            <a:r>
              <a:rPr lang="en-US"/>
              <a:t>designed to match </a:t>
            </a:r>
            <a:r>
              <a:rPr b="1" lang="en-US"/>
              <a:t>human vision</a:t>
            </a:r>
            <a:r>
              <a:rPr lang="en-US"/>
              <a:t> closer than rgb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500"/>
              <a:buChar char="●"/>
            </a:pPr>
            <a:r>
              <a:rPr lang="en-US"/>
              <a:t>LAB color has 3 components: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L*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Lightness (0 = black, 100 = white)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→ Green–Red axis (-128 = green, 127 = red)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B*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→ Blue–Yellow axis (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-128 = blue, 127 = yellow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25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color information stored in only 2 channels(ab)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5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widely used in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colorization tasks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1" title="la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150" y="1752600"/>
            <a:ext cx="3976875" cy="3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1234232" y="1052736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Autoencoder architecture</a:t>
            </a:r>
            <a:endParaRPr sz="3500"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1221852" y="1752600"/>
            <a:ext cx="69519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b="1" lang="en-US"/>
              <a:t>symmetric </a:t>
            </a:r>
            <a:r>
              <a:rPr lang="en-US"/>
              <a:t>10-layer</a:t>
            </a:r>
            <a:r>
              <a:rPr lang="en-US"/>
              <a:t> convolutional autoencoder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b="1" lang="en-US"/>
              <a:t>batch normalization</a:t>
            </a:r>
            <a:r>
              <a:rPr lang="en-US"/>
              <a:t> after every </a:t>
            </a:r>
            <a:r>
              <a:rPr lang="en-US"/>
              <a:t>encoder</a:t>
            </a:r>
            <a:r>
              <a:rPr lang="en-US"/>
              <a:t>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lang="en-US"/>
              <a:t>upsampling through </a:t>
            </a:r>
            <a:r>
              <a:rPr b="1" lang="en-US"/>
              <a:t>deconvolution</a:t>
            </a:r>
            <a:r>
              <a:rPr lang="en-US"/>
              <a:t> in decoder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❖"/>
            </a:pPr>
            <a:r>
              <a:rPr b="1" lang="en-US"/>
              <a:t>Tanh</a:t>
            </a:r>
            <a:r>
              <a:rPr lang="en-US"/>
              <a:t> final activation function to predict a*b* channels (normalized in [-1,1])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2" title="ad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700" y="3623625"/>
            <a:ext cx="6713050" cy="231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1234232" y="1052736"/>
            <a:ext cx="7415700" cy="5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Gamma Correction</a:t>
            </a:r>
            <a:endParaRPr sz="3500"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1221852" y="1752600"/>
            <a:ext cx="6781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800"/>
              <a:buChar char="❏"/>
            </a:pPr>
            <a:r>
              <a:rPr lang="en-US"/>
              <a:t>empirically I noticed that colorized images often are very </a:t>
            </a:r>
            <a:r>
              <a:rPr b="1" lang="en-US"/>
              <a:t>dull </a:t>
            </a:r>
            <a:r>
              <a:rPr lang="en-US"/>
              <a:t>and </a:t>
            </a:r>
            <a:r>
              <a:rPr b="1" lang="en-US"/>
              <a:t>unsaturated,</a:t>
            </a:r>
            <a:r>
              <a:rPr lang="en-US"/>
              <a:t> as the model does very conservative predictions in order to minimize loss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			       </a:t>
            </a:r>
            <a:r>
              <a:rPr i="1" lang="en-US" sz="3100"/>
              <a:t>𝑋</a:t>
            </a:r>
            <a:r>
              <a:rPr i="1" lang="en-US" sz="2200"/>
              <a:t>out</a:t>
            </a:r>
            <a:r>
              <a:rPr i="1" lang="en-US" sz="3100"/>
              <a:t> = </a:t>
            </a:r>
            <a:r>
              <a:rPr i="1" lang="en-US" sz="3100"/>
              <a:t>𝑋</a:t>
            </a:r>
            <a:r>
              <a:rPr i="1" lang="en-US" sz="2200"/>
              <a:t>in</a:t>
            </a:r>
            <a:endParaRPr i="1"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6778"/>
              </a:buClr>
              <a:buSzPts val="1800"/>
              <a:buChar char="❏"/>
            </a:pPr>
            <a:r>
              <a:rPr lang="en-US"/>
              <a:t>non linear operator to enhance colorization, augmenting </a:t>
            </a:r>
            <a:r>
              <a:rPr b="1" lang="en-US"/>
              <a:t>saturation</a:t>
            </a:r>
            <a:r>
              <a:rPr lang="en-US"/>
              <a:t> and </a:t>
            </a:r>
            <a:r>
              <a:rPr b="1" lang="en-US"/>
              <a:t>contrast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1800"/>
              <a:buChar char="❏"/>
            </a:pPr>
            <a:r>
              <a:rPr b="1" lang="en-US"/>
              <a:t>learnable 𝛾 </a:t>
            </a:r>
            <a:r>
              <a:rPr lang="en-US"/>
              <a:t>(initialized to 1)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623000" y="3643800"/>
            <a:ext cx="1098000" cy="504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4645925" y="3491150"/>
            <a:ext cx="938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𝛾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233487" y="1052512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3500"/>
              <a:t>Baseline</a:t>
            </a:r>
            <a:endParaRPr sz="3500"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912325" y="1680312"/>
            <a:ext cx="7416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❏"/>
            </a:pPr>
            <a:r>
              <a:rPr i="1" lang="en-US"/>
              <a:t>Resnet-18</a:t>
            </a:r>
            <a:r>
              <a:rPr lang="en-US"/>
              <a:t> model as a </a:t>
            </a:r>
            <a:r>
              <a:rPr b="1" lang="en-US"/>
              <a:t>fixed feature extractor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Feature fed directly to </a:t>
            </a:r>
            <a:r>
              <a:rPr b="1" lang="en-US"/>
              <a:t>decoder-only</a:t>
            </a:r>
            <a:r>
              <a:rPr lang="en-US"/>
              <a:t> architecture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faster training, but worst results as only the decoder part is trained for the colorization task  </a:t>
            </a:r>
            <a:endParaRPr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2416425" y="2561800"/>
            <a:ext cx="2079625" cy="74785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Resnet-18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497600" y="2738925"/>
            <a:ext cx="859800" cy="393600"/>
          </a:xfrm>
          <a:prstGeom prst="chevron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 flipH="1" rot="-5400000">
            <a:off x="5047350" y="2132175"/>
            <a:ext cx="1527600" cy="1607100"/>
          </a:xfrm>
          <a:prstGeom prst="trapezoid">
            <a:avLst>
              <a:gd fmla="val 25000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348813" y="2683275"/>
            <a:ext cx="101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24"/>
          <p:cNvCxnSpPr>
            <a:stCxn id="177" idx="4"/>
            <a:endCxn id="179" idx="0"/>
          </p:cNvCxnSpPr>
          <p:nvPr/>
        </p:nvCxnSpPr>
        <p:spPr>
          <a:xfrm>
            <a:off x="4496050" y="2935725"/>
            <a:ext cx="51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/>
          <p:nvPr/>
        </p:nvSpPr>
        <p:spPr>
          <a:xfrm>
            <a:off x="6708575" y="2738925"/>
            <a:ext cx="859800" cy="393600"/>
          </a:xfrm>
          <a:prstGeom prst="chevron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98675" y="2031600"/>
            <a:ext cx="1271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input RGB image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7610500" y="1986300"/>
            <a:ext cx="1408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output RGB image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4" title="model1_200_results.png"/>
          <p:cNvPicPr preferRelativeResize="0"/>
          <p:nvPr/>
        </p:nvPicPr>
        <p:blipFill rotWithShape="1">
          <a:blip r:embed="rId3">
            <a:alphaModFix/>
          </a:blip>
          <a:srcRect b="72869" l="21060" r="70399" t="12120"/>
          <a:stretch/>
        </p:blipFill>
        <p:spPr>
          <a:xfrm>
            <a:off x="29875" y="2307024"/>
            <a:ext cx="1408699" cy="12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 title="model1_200_results.png"/>
          <p:cNvPicPr preferRelativeResize="0"/>
          <p:nvPr/>
        </p:nvPicPr>
        <p:blipFill rotWithShape="1">
          <a:blip r:embed="rId3">
            <a:alphaModFix/>
          </a:blip>
          <a:srcRect b="72508" l="47357" r="44592" t="12095"/>
          <a:stretch/>
        </p:blipFill>
        <p:spPr>
          <a:xfrm>
            <a:off x="7662250" y="2307024"/>
            <a:ext cx="1357051" cy="13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